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Override3.xml" ContentType="application/vnd.openxmlformats-officedocument.themeOverr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Override4.xml" ContentType="application/vnd.openxmlformats-officedocument.themeOverride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2.xml" ContentType="application/vnd.openxmlformats-officedocument.themeOverr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handoutMasterIdLst>
    <p:handoutMasterId r:id="rId26"/>
  </p:handoutMasterIdLst>
  <p:sldIdLst>
    <p:sldId id="292" r:id="rId2"/>
    <p:sldId id="293" r:id="rId3"/>
    <p:sldId id="273" r:id="rId4"/>
    <p:sldId id="324" r:id="rId5"/>
    <p:sldId id="358" r:id="rId6"/>
    <p:sldId id="366" r:id="rId7"/>
    <p:sldId id="381" r:id="rId8"/>
    <p:sldId id="368" r:id="rId9"/>
    <p:sldId id="369" r:id="rId10"/>
    <p:sldId id="370" r:id="rId11"/>
    <p:sldId id="373" r:id="rId12"/>
    <p:sldId id="377" r:id="rId13"/>
    <p:sldId id="362" r:id="rId14"/>
    <p:sldId id="380" r:id="rId15"/>
    <p:sldId id="374" r:id="rId16"/>
    <p:sldId id="375" r:id="rId17"/>
    <p:sldId id="376" r:id="rId18"/>
    <p:sldId id="379" r:id="rId19"/>
    <p:sldId id="378" r:id="rId20"/>
    <p:sldId id="363" r:id="rId21"/>
    <p:sldId id="365" r:id="rId22"/>
    <p:sldId id="372" r:id="rId23"/>
    <p:sldId id="367" r:id="rId24"/>
    <p:sldId id="301" r:id="rId25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A76F"/>
    <a:srgbClr val="FF0A05"/>
    <a:srgbClr val="6E32E0"/>
    <a:srgbClr val="DCDDDF"/>
    <a:srgbClr val="F5F5F5"/>
    <a:srgbClr val="5827B3"/>
    <a:srgbClr val="432199"/>
    <a:srgbClr val="4B2199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6465"/>
    <p:restoredTop sz="94648"/>
  </p:normalViewPr>
  <p:slideViewPr>
    <p:cSldViewPr snapToGrid="0" snapToObjects="1">
      <p:cViewPr>
        <p:scale>
          <a:sx n="100" d="100"/>
          <a:sy n="100" d="100"/>
        </p:scale>
        <p:origin x="-78" y="-264"/>
      </p:cViewPr>
      <p:guideLst>
        <p:guide orient="horz" pos="2160"/>
        <p:guide orient="horz" pos="436"/>
        <p:guide orient="horz" pos="3793"/>
        <p:guide pos="3840"/>
        <p:guide pos="48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39" d="100"/>
          <a:sy n="139" d="100"/>
        </p:scale>
        <p:origin x="4936" y="16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>
              <a:ext uri="{FF2B5EF4-FFF2-40B4-BE49-F238E27FC236}"/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BFFAA0C-FAE1-4F83-B980-02D6B9CA8CDC}" type="datetimeFigureOut">
              <a:rPr lang="ru-RU"/>
              <a:pPr>
                <a:defRPr/>
              </a:pPr>
              <a:t>24.08.2021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4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1B1AA7C5-C083-4BD7-825D-B5957119D15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4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0"/>
            <a:ext cx="7958138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Объект 3">
            <a:extLst>
              <a:ext uri="{FF2B5EF4-FFF2-40B4-BE49-F238E27FC236}"/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5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4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1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rgbClr val="6E32E0"/>
              </a:buClr>
              <a:buSzPct val="150000"/>
              <a:buFont typeface="+mj-lt"/>
              <a:buAutoNum type="arabicPeriod"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4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chemeClr val="bg1"/>
              </a:buClr>
              <a:buSzPct val="150000"/>
              <a:buFont typeface="+mj-lt"/>
              <a:buAutoNum type="arabicPeriod"/>
              <a:defRPr sz="2200">
                <a:solidFill>
                  <a:srgbClr val="F5F5F5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3708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3708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11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Заголовок 1">
            <a:extLst>
              <a:ext uri="{FF2B5EF4-FFF2-40B4-BE49-F238E27FC236}"/>
            </a:extLst>
          </p:cNvPr>
          <p:cNvSpPr txBox="1">
            <a:spLocks/>
          </p:cNvSpPr>
          <p:nvPr userDrawn="1"/>
        </p:nvSpPr>
        <p:spPr>
          <a:xfrm>
            <a:off x="690563" y="2136775"/>
            <a:ext cx="10810875" cy="78422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dirty="0">
                <a:solidFill>
                  <a:schemeClr val="bg1"/>
                </a:solidFill>
              </a:rPr>
              <a:t>Образец текста</a:t>
            </a:r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4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2284413"/>
          </a:xfrm>
          <a:prstGeom prst="rect">
            <a:avLst/>
          </a:prstGeom>
          <a:solidFill>
            <a:srgbClr val="DCDD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7" name="Прямоугольник 1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2284413"/>
            <a:ext cx="6096000" cy="2286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8" name="Прямоугольник 16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4573588"/>
            <a:ext cx="6096000" cy="2284412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pic>
        <p:nvPicPr>
          <p:cNvPr id="9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8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9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3429000"/>
            <a:ext cx="6096000" cy="34369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9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rgbClr val="6E32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5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13465"/>
            <a:ext cx="7958667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Объект 3">
            <a:extLst>
              <a:ext uri="{FF2B5EF4-FFF2-40B4-BE49-F238E27FC236}"/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0"/>
            <a:ext cx="4233863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pic>
        <p:nvPicPr>
          <p:cNvPr id="6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Объект 3">
            <a:extLst>
              <a:ext uri="{FF2B5EF4-FFF2-40B4-BE49-F238E27FC236}"/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2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  <p:sldLayoutId id="2147483698" r:id="rId25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Рисунок 5"/>
          <p:cNvPicPr>
            <a:picLocks noGrp="1" noChangeAspect="1"/>
          </p:cNvPicPr>
          <p:nvPr>
            <p:ph type="pic" idx="10"/>
          </p:nvPr>
        </p:nvPicPr>
        <p:blipFill>
          <a:blip r:embed="rId2"/>
          <a:srcRect t="7739" b="7739"/>
          <a:stretch>
            <a:fillRect/>
          </a:stretch>
        </p:blipFill>
        <p:spPr bwMode="auto">
          <a:xfrm>
            <a:off x="0" y="0"/>
            <a:ext cx="12192000" cy="6870700"/>
          </a:xfrm>
          <a:noFill/>
          <a:ln>
            <a:miter lim="800000"/>
            <a:headEnd/>
            <a:tailEnd/>
          </a:ln>
        </p:spPr>
      </p:pic>
      <p:sp>
        <p:nvSpPr>
          <p:cNvPr id="3" name="Заголовок 2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63" y="3009900"/>
            <a:ext cx="9037637" cy="2600325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smtClean="0"/>
              <a:t>Теория вероятностей </a:t>
            </a:r>
            <a:r>
              <a:rPr lang="ru-RU" dirty="0" smtClean="0"/>
              <a:t>и математическая статистика</a:t>
            </a:r>
            <a:endParaRPr lang="ru-RU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8675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90563" y="5775325"/>
            <a:ext cx="9918700" cy="50323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ts val="3138"/>
              </a:lnSpc>
            </a:pPr>
            <a:r>
              <a:rPr lang="ru-RU" sz="2800" smtClean="0">
                <a:latin typeface="Roboto"/>
                <a:ea typeface="Roboto"/>
                <a:cs typeface="Roboto"/>
              </a:rPr>
              <a:t>Вебинары</a:t>
            </a:r>
          </a:p>
          <a:p>
            <a:pPr eaLnBrk="1" hangingPunct="1">
              <a:lnSpc>
                <a:spcPts val="3138"/>
              </a:lnSpc>
            </a:pPr>
            <a:endParaRPr lang="ru-RU" sz="2800" smtClean="0">
              <a:latin typeface="Roboto"/>
              <a:ea typeface="Roboto"/>
              <a:cs typeface="Roboto"/>
            </a:endParaRPr>
          </a:p>
        </p:txBody>
      </p:sp>
      <p:pic>
        <p:nvPicPr>
          <p:cNvPr id="28676" name="Рисунок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8988" y="644525"/>
            <a:ext cx="2811462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00100" y="396875"/>
            <a:ext cx="84153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890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00600" y="1711325"/>
            <a:ext cx="6610350" cy="4048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481013" y="2128838"/>
            <a:ext cx="4319587" cy="32639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+mn-lt"/>
                <a:cs typeface="+mn-cs"/>
              </a:rPr>
              <a:t>F</a:t>
            </a:r>
            <a:r>
              <a:rPr lang="ru-RU" sz="1200" dirty="0" err="1">
                <a:latin typeface="+mn-lt"/>
                <a:cs typeface="+mn-cs"/>
              </a:rPr>
              <a:t>крит</a:t>
            </a:r>
            <a:r>
              <a:rPr lang="ru-RU" sz="1200" dirty="0">
                <a:latin typeface="+mn-lt"/>
                <a:cs typeface="+mn-cs"/>
              </a:rPr>
              <a:t> </a:t>
            </a:r>
            <a:r>
              <a:rPr lang="ru-RU" dirty="0">
                <a:latin typeface="+mn-lt"/>
                <a:cs typeface="+mn-cs"/>
              </a:rPr>
              <a:t> =3,59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12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600" dirty="0">
                <a:latin typeface="+mn-lt"/>
                <a:cs typeface="+mn-cs"/>
              </a:rPr>
              <a:t>31,772</a:t>
            </a:r>
            <a:r>
              <a:rPr lang="en-US" sz="1600" dirty="0">
                <a:latin typeface="+mn-lt"/>
                <a:cs typeface="+mn-cs"/>
              </a:rPr>
              <a:t> &gt;  3,59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600" dirty="0">
                <a:latin typeface="+mn-lt"/>
                <a:cs typeface="+mn-cs"/>
              </a:rPr>
              <a:t>Следовательно, различие между группами статистически значимое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16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16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ru-RU" sz="16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600" dirty="0">
                <a:latin typeface="+mn-lt"/>
                <a:cs typeface="+mn-cs"/>
              </a:rPr>
              <a:t>Условия для дисперсионного анализа: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ru-RU" sz="1600" dirty="0">
                <a:latin typeface="+mn-lt"/>
                <a:cs typeface="+mn-cs"/>
              </a:rPr>
              <a:t>Значения групп следуют нормальному распределению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ru-RU" sz="1600" dirty="0">
                <a:latin typeface="+mn-lt"/>
                <a:cs typeface="+mn-cs"/>
              </a:rPr>
              <a:t>Однородность дисперсий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ru-RU" sz="1600" dirty="0">
                <a:latin typeface="+mn-lt"/>
                <a:cs typeface="+mn-cs"/>
              </a:rPr>
              <a:t>Независимость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 Box 4"/>
          <p:cNvSpPr txBox="1">
            <a:spLocks noChangeArrowheads="1"/>
          </p:cNvSpPr>
          <p:nvPr/>
        </p:nvSpPr>
        <p:spPr bwMode="auto">
          <a:xfrm>
            <a:off x="1028700" y="720725"/>
            <a:ext cx="9320213" cy="1235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-RU" sz="3000">
                <a:solidFill>
                  <a:srgbClr val="5DA76F"/>
                </a:solidFill>
              </a:rPr>
              <a:t>Вывод: </a:t>
            </a:r>
          </a:p>
          <a:p>
            <a:pPr>
              <a:spcBef>
                <a:spcPct val="50000"/>
              </a:spcBef>
            </a:pPr>
            <a:r>
              <a:rPr lang="ru-RU" sz="3000">
                <a:solidFill>
                  <a:srgbClr val="5DA76F"/>
                </a:solidFill>
              </a:rPr>
              <a:t>профессия влияет на уровень заработной платы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7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09750" y="280988"/>
            <a:ext cx="7516813" cy="5519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Заголовок 1"/>
          <p:cNvSpPr>
            <a:spLocks noGrp="1"/>
          </p:cNvSpPr>
          <p:nvPr>
            <p:ph type="title"/>
          </p:nvPr>
        </p:nvSpPr>
        <p:spPr bwMode="auto">
          <a:xfrm>
            <a:off x="690563" y="639763"/>
            <a:ext cx="10810875" cy="32718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50000"/>
              </a:lnSpc>
            </a:pPr>
            <a:r>
              <a:rPr lang="ru-RU" sz="2800" dirty="0" smtClean="0">
                <a:latin typeface="Roboto"/>
                <a:ea typeface="Roboto"/>
                <a:cs typeface="Roboto"/>
              </a:rPr>
              <a:t>В </a:t>
            </a:r>
            <a:r>
              <a:rPr lang="ru-RU" sz="2800" b="1" dirty="0" smtClean="0">
                <a:latin typeface="Roboto"/>
                <a:ea typeface="Roboto"/>
                <a:cs typeface="Roboto"/>
              </a:rPr>
              <a:t>двухфакторном дисперсионном анализе</a:t>
            </a:r>
            <a:r>
              <a:rPr lang="ru-RU" sz="2800" dirty="0" smtClean="0">
                <a:latin typeface="Roboto"/>
                <a:ea typeface="Roboto"/>
                <a:cs typeface="Roboto"/>
              </a:rPr>
              <a:t> на одну </a:t>
            </a:r>
            <a:r>
              <a:rPr lang="en-US" sz="2800" dirty="0" smtClean="0">
                <a:latin typeface="Roboto"/>
                <a:ea typeface="Roboto"/>
                <a:cs typeface="Roboto"/>
              </a:rPr>
              <a:t/>
            </a:r>
            <a:br>
              <a:rPr lang="en-US" sz="2800" dirty="0" smtClean="0">
                <a:latin typeface="Roboto"/>
                <a:ea typeface="Roboto"/>
                <a:cs typeface="Roboto"/>
              </a:rPr>
            </a:br>
            <a:r>
              <a:rPr lang="ru-RU" sz="2800" dirty="0" smtClean="0">
                <a:latin typeface="Roboto"/>
                <a:ea typeface="Roboto"/>
                <a:cs typeface="Roboto"/>
              </a:rPr>
              <a:t>количественную переменную </a:t>
            </a:r>
            <a:r>
              <a:rPr lang="ru-RU" sz="2800" b="1" i="1" dirty="0" smtClean="0">
                <a:latin typeface="Roboto"/>
                <a:ea typeface="Roboto"/>
                <a:cs typeface="Roboto"/>
              </a:rPr>
              <a:t>Y</a:t>
            </a:r>
            <a:r>
              <a:rPr lang="en-US" sz="2800" dirty="0" smtClean="0">
                <a:latin typeface="Roboto"/>
                <a:ea typeface="Roboto"/>
                <a:cs typeface="Roboto"/>
              </a:rPr>
              <a:t> </a:t>
            </a:r>
            <a:r>
              <a:rPr lang="ru-RU" sz="2800" dirty="0" smtClean="0">
                <a:latin typeface="Roboto"/>
                <a:ea typeface="Roboto"/>
                <a:cs typeface="Roboto"/>
              </a:rPr>
              <a:t>влияют два фактора (два качественных показателя),</a:t>
            </a:r>
            <a:r>
              <a:rPr lang="en-US" sz="2800" dirty="0" smtClean="0">
                <a:latin typeface="Roboto"/>
                <a:ea typeface="Roboto"/>
                <a:cs typeface="Roboto"/>
              </a:rPr>
              <a:t> </a:t>
            </a:r>
            <a:r>
              <a:rPr lang="ru-RU" sz="2800" dirty="0" smtClean="0">
                <a:latin typeface="Roboto"/>
                <a:ea typeface="Roboto"/>
                <a:cs typeface="Roboto"/>
              </a:rPr>
              <a:t>наблюдаемый соответственно </a:t>
            </a:r>
            <a:r>
              <a:rPr lang="en-US" sz="2800" dirty="0" smtClean="0">
                <a:latin typeface="Roboto"/>
                <a:ea typeface="Roboto"/>
                <a:cs typeface="Roboto"/>
              </a:rPr>
              <a:t/>
            </a:r>
            <a:br>
              <a:rPr lang="en-US" sz="2800" dirty="0" smtClean="0">
                <a:latin typeface="Roboto"/>
                <a:ea typeface="Roboto"/>
                <a:cs typeface="Roboto"/>
              </a:rPr>
            </a:br>
            <a:r>
              <a:rPr lang="ru-RU" sz="2800" dirty="0" smtClean="0">
                <a:latin typeface="Roboto"/>
                <a:ea typeface="Roboto"/>
                <a:cs typeface="Roboto"/>
              </a:rPr>
              <a:t>на </a:t>
            </a:r>
            <a:r>
              <a:rPr lang="ru-RU" sz="2800" b="1" i="1" dirty="0" err="1" smtClean="0">
                <a:latin typeface="Roboto"/>
                <a:ea typeface="Roboto"/>
                <a:cs typeface="Roboto"/>
              </a:rPr>
              <a:t>k</a:t>
            </a:r>
            <a:r>
              <a:rPr lang="ru-RU" sz="2800" i="1" dirty="0" smtClean="0">
                <a:latin typeface="Roboto"/>
                <a:ea typeface="Roboto"/>
                <a:cs typeface="Roboto"/>
              </a:rPr>
              <a:t> </a:t>
            </a:r>
            <a:r>
              <a:rPr lang="ru-RU" sz="2800" dirty="0" smtClean="0">
                <a:latin typeface="Roboto"/>
                <a:ea typeface="Roboto"/>
                <a:cs typeface="Roboto"/>
              </a:rPr>
              <a:t>и</a:t>
            </a:r>
            <a:r>
              <a:rPr lang="ru-RU" sz="2800" i="1" dirty="0" smtClean="0">
                <a:latin typeface="Roboto"/>
                <a:ea typeface="Roboto"/>
                <a:cs typeface="Roboto"/>
              </a:rPr>
              <a:t> </a:t>
            </a:r>
            <a:r>
              <a:rPr lang="en-US" sz="2800" b="1" i="1" dirty="0" smtClean="0">
                <a:latin typeface="Roboto"/>
                <a:ea typeface="Roboto"/>
                <a:cs typeface="Roboto"/>
              </a:rPr>
              <a:t>m</a:t>
            </a:r>
            <a:r>
              <a:rPr lang="ru-RU" sz="2800" dirty="0" smtClean="0">
                <a:latin typeface="Roboto"/>
                <a:ea typeface="Roboto"/>
                <a:cs typeface="Roboto"/>
              </a:rPr>
              <a:t> уровнях.</a:t>
            </a:r>
            <a:endParaRPr lang="ru-RU" sz="2800" i="1" dirty="0" smtClean="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49450" y="909638"/>
            <a:ext cx="382905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986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53163" y="890588"/>
            <a:ext cx="5133975" cy="361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987" name="Picture 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435225" y="3429000"/>
            <a:ext cx="2543175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2275" y="282575"/>
            <a:ext cx="5543550" cy="569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3010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53163" y="890588"/>
            <a:ext cx="5133975" cy="361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66825" y="915988"/>
            <a:ext cx="3219450" cy="224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4034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10263" y="890588"/>
            <a:ext cx="5133975" cy="361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7638" y="0"/>
            <a:ext cx="8143875" cy="6581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5059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69238" y="355600"/>
            <a:ext cx="4075112" cy="287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49538" y="2809875"/>
            <a:ext cx="5219700" cy="264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27213" y="1120775"/>
            <a:ext cx="7077075" cy="1693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1850" y="871538"/>
            <a:ext cx="9999663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07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43063" y="4081463"/>
            <a:ext cx="4581525" cy="255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896099" y="4233863"/>
            <a:ext cx="4333875" cy="2198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Рисунок 9"/>
          <p:cNvPicPr>
            <a:picLocks noGrp="1" noChangeAspect="1"/>
          </p:cNvPicPr>
          <p:nvPr>
            <p:ph type="pic" idx="10"/>
          </p:nvPr>
        </p:nvPicPr>
        <p:blipFill>
          <a:blip r:embed="rId2"/>
          <a:srcRect t="7651" b="7651"/>
          <a:stretch>
            <a:fillRect/>
          </a:stretch>
        </p:blipFill>
        <p:spPr bwMode="auto">
          <a:xfrm>
            <a:off x="0" y="0"/>
            <a:ext cx="12192000" cy="6870700"/>
          </a:xfrm>
          <a:noFill/>
          <a:ln>
            <a:miter lim="800000"/>
            <a:headEnd/>
            <a:tailEnd/>
          </a:ln>
        </p:spPr>
      </p:pic>
      <p:sp>
        <p:nvSpPr>
          <p:cNvPr id="3" name="Заголовок 2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63" y="2114550"/>
            <a:ext cx="10282237" cy="2897188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dirty="0" smtClean="0"/>
              <a:t>Теория вероятности и математическая статистика</a:t>
            </a:r>
            <a:endParaRPr lang="ru-RU" dirty="0"/>
          </a:p>
        </p:txBody>
      </p:sp>
      <p:sp>
        <p:nvSpPr>
          <p:cNvPr id="29699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90563" y="5740400"/>
            <a:ext cx="9918700" cy="8255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 fontScale="92500"/>
          </a:bodyPr>
          <a:lstStyle/>
          <a:p>
            <a:pPr eaLnBrk="1" hangingPunct="1">
              <a:lnSpc>
                <a:spcPts val="3138"/>
              </a:lnSpc>
            </a:pPr>
            <a:r>
              <a:rPr lang="ru-RU" b="1" smtClean="0">
                <a:latin typeface="Roboto"/>
                <a:ea typeface="Roboto"/>
                <a:cs typeface="Roboto"/>
              </a:rPr>
              <a:t>Дисперсионный анализ. Факторный анализ. Логистическая регрессия</a:t>
            </a:r>
          </a:p>
          <a:p>
            <a:pPr eaLnBrk="1" hangingPunct="1">
              <a:lnSpc>
                <a:spcPts val="3138"/>
              </a:lnSpc>
            </a:pPr>
            <a:endParaRPr lang="ru-RU" b="1" smtClean="0">
              <a:latin typeface="Roboto"/>
              <a:ea typeface="Roboto"/>
              <a:cs typeface="Roboto"/>
            </a:endParaRPr>
          </a:p>
          <a:p>
            <a:pPr eaLnBrk="1" hangingPunct="1">
              <a:lnSpc>
                <a:spcPts val="3138"/>
              </a:lnSpc>
            </a:pPr>
            <a:endParaRPr lang="ru-RU" b="1" smtClean="0">
              <a:latin typeface="Roboto"/>
              <a:ea typeface="Roboto"/>
              <a:cs typeface="Roboto"/>
            </a:endParaRPr>
          </a:p>
          <a:p>
            <a:pPr eaLnBrk="1" hangingPunct="1">
              <a:lnSpc>
                <a:spcPts val="3138"/>
              </a:lnSpc>
            </a:pPr>
            <a:endParaRPr lang="ru-RU" b="1" smtClean="0">
              <a:latin typeface="Roboto"/>
              <a:ea typeface="Roboto"/>
              <a:cs typeface="Roboto"/>
            </a:endParaRPr>
          </a:p>
          <a:p>
            <a:pPr eaLnBrk="1" hangingPunct="1">
              <a:lnSpc>
                <a:spcPts val="3138"/>
              </a:lnSpc>
            </a:pPr>
            <a:endParaRPr lang="ru-RU" smtClean="0">
              <a:latin typeface="Roboto"/>
              <a:ea typeface="Roboto"/>
              <a:cs typeface="Roboto"/>
            </a:endParaRPr>
          </a:p>
        </p:txBody>
      </p:sp>
      <p:pic>
        <p:nvPicPr>
          <p:cNvPr id="29700" name="Рисунок 1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8988" y="644525"/>
            <a:ext cx="2811462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701" name="Текст 3"/>
          <p:cNvSpPr txBox="1">
            <a:spLocks/>
          </p:cNvSpPr>
          <p:nvPr/>
        </p:nvSpPr>
        <p:spPr bwMode="auto">
          <a:xfrm>
            <a:off x="6503988" y="809625"/>
            <a:ext cx="5024437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lnSpc>
                <a:spcPts val="3138"/>
              </a:lnSpc>
              <a:spcBef>
                <a:spcPts val="1000"/>
              </a:spcBef>
              <a:buFont typeface="Arial" charset="0"/>
              <a:buNone/>
            </a:pPr>
            <a:r>
              <a:rPr lang="ru-RU" sz="2200">
                <a:latin typeface="Roboto"/>
                <a:ea typeface="Roboto"/>
                <a:cs typeface="Roboto"/>
              </a:rPr>
              <a:t>Урок 8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Заголовок 1"/>
          <p:cNvSpPr>
            <a:spLocks noGrp="1"/>
          </p:cNvSpPr>
          <p:nvPr>
            <p:ph type="title"/>
          </p:nvPr>
        </p:nvSpPr>
        <p:spPr bwMode="auto">
          <a:xfrm>
            <a:off x="690563" y="671513"/>
            <a:ext cx="10810875" cy="253365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50000"/>
              </a:lnSpc>
            </a:pPr>
            <a:r>
              <a:rPr lang="ru-RU" sz="3600" b="1" smtClean="0">
                <a:latin typeface="Roboto"/>
                <a:ea typeface="Roboto"/>
                <a:cs typeface="Roboto"/>
              </a:rPr>
              <a:t>                        </a:t>
            </a:r>
            <a:r>
              <a:rPr lang="ru-RU" sz="3100" b="1" smtClean="0">
                <a:latin typeface="Roboto"/>
                <a:ea typeface="Roboto"/>
                <a:cs typeface="Roboto"/>
              </a:rPr>
              <a:t>Логистическая регрессия</a:t>
            </a:r>
            <a:r>
              <a:rPr lang="ru-RU" sz="3100" smtClean="0">
                <a:latin typeface="Roboto"/>
                <a:ea typeface="Roboto"/>
                <a:cs typeface="Roboto"/>
              </a:rPr>
              <a:t/>
            </a:r>
            <a:br>
              <a:rPr lang="ru-RU" sz="3100" smtClean="0">
                <a:latin typeface="Roboto"/>
                <a:ea typeface="Roboto"/>
                <a:cs typeface="Roboto"/>
              </a:rPr>
            </a:br>
            <a:r>
              <a:rPr lang="ru-RU" sz="2800" smtClean="0">
                <a:latin typeface="Roboto"/>
                <a:ea typeface="Roboto"/>
                <a:cs typeface="Roboto"/>
              </a:rPr>
              <a:t> Статистический метод, с помощью которого можно решать задачу бинарной классификации.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63" y="847725"/>
            <a:ext cx="10810875" cy="2535238"/>
          </a:xfrm>
        </p:spPr>
        <p:txBody>
          <a:bodyPr>
            <a:normAutofit fontScale="90000"/>
          </a:bodyPr>
          <a:lstStyle/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ru-RU" sz="3600" b="1" dirty="0" smtClean="0"/>
              <a:t>                         </a:t>
            </a:r>
            <a:r>
              <a:rPr lang="ru-RU" sz="3100" b="1" dirty="0" smtClean="0"/>
              <a:t>Логистическая регрессия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С помощью этого метода можно не только отнести объект</a:t>
            </a:r>
            <a:br>
              <a:rPr lang="ru-RU" sz="2800" dirty="0" smtClean="0"/>
            </a:br>
            <a:r>
              <a:rPr lang="ru-RU" sz="2800" dirty="0" smtClean="0"/>
              <a:t>к одному из двух классов, но и оценить вероятности того,</a:t>
            </a:r>
            <a:br>
              <a:rPr lang="ru-RU" sz="2800" dirty="0" smtClean="0"/>
            </a:br>
            <a:r>
              <a:rPr lang="ru-RU" sz="2800" dirty="0" smtClean="0"/>
              <a:t>что объект относится к данному классу для каждого из классов.</a:t>
            </a:r>
            <a:endParaRPr lang="ru-RU" sz="2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7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38" y="658813"/>
            <a:ext cx="8796337" cy="441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63" y="671513"/>
            <a:ext cx="10810875" cy="3856037"/>
          </a:xfrm>
        </p:spPr>
        <p:txBody>
          <a:bodyPr>
            <a:normAutofit fontScale="90000"/>
          </a:bodyPr>
          <a:lstStyle/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ru-RU" sz="3600" b="1" dirty="0" smtClean="0"/>
              <a:t>                            </a:t>
            </a:r>
            <a:r>
              <a:rPr lang="ru-RU" sz="3100" b="1" dirty="0" smtClean="0"/>
              <a:t>Логистическая регрессия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Используется в банковском бизнесе для определения кредитоспособности заемщика. На основе показателя вероятности события </a:t>
            </a:r>
            <a:r>
              <a:rPr lang="en-US" sz="2800" dirty="0" smtClean="0"/>
              <a:t>“</a:t>
            </a:r>
            <a:r>
              <a:rPr lang="ru-RU" sz="2800" dirty="0" smtClean="0"/>
              <a:t>клиент отдаст долг</a:t>
            </a:r>
            <a:r>
              <a:rPr lang="en-US" sz="2800" dirty="0" smtClean="0"/>
              <a:t>”</a:t>
            </a:r>
            <a:r>
              <a:rPr lang="ru-RU" sz="2800" dirty="0" smtClean="0"/>
              <a:t>, полученного с помощью логистической регрессии, вычисляется скоринговый балл клиента</a:t>
            </a:r>
            <a:br>
              <a:rPr lang="ru-RU" sz="2800" dirty="0" smtClean="0"/>
            </a:br>
            <a:r>
              <a:rPr lang="ru-RU" sz="2800" dirty="0" smtClean="0"/>
              <a:t>и принимается решение о выдаче кредита.</a:t>
            </a:r>
            <a:endParaRPr lang="ru-RU" sz="28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Заголовок 1"/>
          <p:cNvSpPr>
            <a:spLocks noGrp="1"/>
          </p:cNvSpPr>
          <p:nvPr>
            <p:ph type="title"/>
          </p:nvPr>
        </p:nvSpPr>
        <p:spPr bwMode="auto">
          <a:xfrm>
            <a:off x="690563" y="692150"/>
            <a:ext cx="4681537" cy="54117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smtClean="0">
                <a:latin typeface="Roboto"/>
                <a:ea typeface="Roboto"/>
                <a:cs typeface="Roboto"/>
              </a:rPr>
              <a:t>Итоги</a:t>
            </a:r>
          </a:p>
        </p:txBody>
      </p:sp>
      <p:sp>
        <p:nvSpPr>
          <p:cNvPr id="52226" name="Текст 2"/>
          <p:cNvSpPr>
            <a:spLocks noGrp="1"/>
          </p:cNvSpPr>
          <p:nvPr>
            <p:ph type="body" sz="half" idx="2"/>
          </p:nvPr>
        </p:nvSpPr>
        <p:spPr bwMode="auto">
          <a:xfrm>
            <a:off x="6788150" y="692150"/>
            <a:ext cx="4681538" cy="54117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Однофакторный дисперсионный анализ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Двухфакторный дисперсионный анализ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Логистическая регрессия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Заголовок 1"/>
          <p:cNvSpPr>
            <a:spLocks noGrp="1"/>
          </p:cNvSpPr>
          <p:nvPr>
            <p:ph type="title"/>
          </p:nvPr>
        </p:nvSpPr>
        <p:spPr bwMode="auto">
          <a:xfrm>
            <a:off x="690563" y="692150"/>
            <a:ext cx="4681537" cy="54117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50000"/>
              </a:lnSpc>
            </a:pPr>
            <a:r>
              <a:rPr lang="ru-RU" smtClean="0">
                <a:latin typeface="Roboto"/>
                <a:ea typeface="Roboto"/>
                <a:cs typeface="Roboto"/>
              </a:rPr>
              <a:t>На этом уроке мы изучим:</a:t>
            </a:r>
          </a:p>
        </p:txBody>
      </p:sp>
      <p:sp>
        <p:nvSpPr>
          <p:cNvPr id="30722" name="Текст 2"/>
          <p:cNvSpPr>
            <a:spLocks noGrp="1"/>
          </p:cNvSpPr>
          <p:nvPr>
            <p:ph type="body" sz="half" idx="2"/>
          </p:nvPr>
        </p:nvSpPr>
        <p:spPr bwMode="auto">
          <a:xfrm>
            <a:off x="6788150" y="692150"/>
            <a:ext cx="4681538" cy="54117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Однофакторный дисперсионный анализ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Двухфакторный дисперсионный анализ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Логистическая регрессия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63" y="606425"/>
            <a:ext cx="10810875" cy="2874963"/>
          </a:xfrm>
        </p:spPr>
        <p:txBody>
          <a:bodyPr>
            <a:normAutofit fontScale="90000"/>
          </a:bodyPr>
          <a:lstStyle/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ru-RU" sz="3100" b="1" dirty="0" smtClean="0"/>
              <a:t>Дисперсный анализ</a:t>
            </a:r>
            <a:r>
              <a:rPr lang="en-US" sz="3100" dirty="0" smtClean="0"/>
              <a:t> </a:t>
            </a:r>
            <a:r>
              <a:rPr lang="ru-RU" sz="3100" dirty="0" smtClean="0"/>
              <a:t>используется для исследования </a:t>
            </a:r>
            <a:br>
              <a:rPr lang="ru-RU" sz="3100" dirty="0" smtClean="0"/>
            </a:br>
            <a:r>
              <a:rPr lang="ru-RU" sz="3100" dirty="0" smtClean="0"/>
              <a:t>влияния одного или нескольких качественных показателей </a:t>
            </a:r>
            <a:r>
              <a:rPr lang="en-US" sz="3100" dirty="0" smtClean="0"/>
              <a:t/>
            </a:r>
            <a:br>
              <a:rPr lang="en-US" sz="3100" dirty="0" smtClean="0"/>
            </a:br>
            <a:r>
              <a:rPr lang="ru-RU" sz="3100" dirty="0" smtClean="0"/>
              <a:t>на количественный показатель.</a:t>
            </a:r>
            <a:r>
              <a:rPr lang="ru-RU" sz="3600" dirty="0" smtClean="0"/>
              <a:t/>
            </a:r>
            <a:br>
              <a:rPr lang="ru-RU" sz="3600" dirty="0" smtClean="0"/>
            </a:br>
            <a:endParaRPr lang="ru-RU" sz="3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Заголовок 1"/>
          <p:cNvSpPr>
            <a:spLocks noGrp="1"/>
          </p:cNvSpPr>
          <p:nvPr>
            <p:ph type="title"/>
          </p:nvPr>
        </p:nvSpPr>
        <p:spPr bwMode="auto">
          <a:xfrm>
            <a:off x="690563" y="639763"/>
            <a:ext cx="10810875" cy="313848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50000"/>
              </a:lnSpc>
            </a:pPr>
            <a:r>
              <a:rPr lang="ru-RU" sz="2800" smtClean="0">
                <a:latin typeface="Roboto"/>
                <a:ea typeface="Roboto"/>
                <a:cs typeface="Roboto"/>
              </a:rPr>
              <a:t>В </a:t>
            </a:r>
            <a:r>
              <a:rPr lang="ru-RU" sz="2800" b="1" smtClean="0">
                <a:latin typeface="Roboto"/>
                <a:ea typeface="Roboto"/>
                <a:cs typeface="Roboto"/>
              </a:rPr>
              <a:t>однофакторном дисперсионном анализе</a:t>
            </a:r>
            <a:r>
              <a:rPr lang="ru-RU" sz="2800" smtClean="0">
                <a:latin typeface="Roboto"/>
                <a:ea typeface="Roboto"/>
                <a:cs typeface="Roboto"/>
              </a:rPr>
              <a:t> на одну</a:t>
            </a:r>
            <a:r>
              <a:rPr lang="en-US" sz="2800" smtClean="0">
                <a:latin typeface="Roboto"/>
                <a:ea typeface="Roboto"/>
                <a:cs typeface="Roboto"/>
              </a:rPr>
              <a:t/>
            </a:r>
            <a:br>
              <a:rPr lang="en-US" sz="2800" smtClean="0">
                <a:latin typeface="Roboto"/>
                <a:ea typeface="Roboto"/>
                <a:cs typeface="Roboto"/>
              </a:rPr>
            </a:br>
            <a:r>
              <a:rPr lang="ru-RU" sz="2800" smtClean="0">
                <a:latin typeface="Roboto"/>
                <a:ea typeface="Roboto"/>
                <a:cs typeface="Roboto"/>
              </a:rPr>
              <a:t>количественную переменную </a:t>
            </a:r>
            <a:r>
              <a:rPr lang="ru-RU" sz="2800" b="1" i="1" smtClean="0">
                <a:latin typeface="Roboto"/>
                <a:ea typeface="Roboto"/>
                <a:cs typeface="Roboto"/>
              </a:rPr>
              <a:t>Y</a:t>
            </a:r>
            <a:r>
              <a:rPr lang="en-US" sz="2800" smtClean="0">
                <a:latin typeface="Roboto"/>
                <a:ea typeface="Roboto"/>
                <a:cs typeface="Roboto"/>
              </a:rPr>
              <a:t> </a:t>
            </a:r>
            <a:r>
              <a:rPr lang="ru-RU" sz="2800" smtClean="0">
                <a:latin typeface="Roboto"/>
                <a:ea typeface="Roboto"/>
                <a:cs typeface="Roboto"/>
              </a:rPr>
              <a:t>влияет один фактор (один качественный показатель),</a:t>
            </a:r>
            <a:r>
              <a:rPr lang="en-US" sz="2800" smtClean="0">
                <a:latin typeface="Roboto"/>
                <a:ea typeface="Roboto"/>
                <a:cs typeface="Roboto"/>
              </a:rPr>
              <a:t> </a:t>
            </a:r>
            <a:r>
              <a:rPr lang="ru-RU" sz="2800" smtClean="0">
                <a:latin typeface="Roboto"/>
                <a:ea typeface="Roboto"/>
                <a:cs typeface="Roboto"/>
              </a:rPr>
              <a:t>наблюдаемый на </a:t>
            </a:r>
            <a:r>
              <a:rPr lang="ru-RU" sz="2800" b="1" i="1" smtClean="0">
                <a:latin typeface="Roboto"/>
                <a:ea typeface="Roboto"/>
                <a:cs typeface="Roboto"/>
              </a:rPr>
              <a:t>k</a:t>
            </a:r>
            <a:r>
              <a:rPr lang="ru-RU" sz="2800" smtClean="0">
                <a:latin typeface="Roboto"/>
                <a:ea typeface="Roboto"/>
                <a:cs typeface="Roboto"/>
              </a:rPr>
              <a:t> уровнях,</a:t>
            </a:r>
            <a:br>
              <a:rPr lang="ru-RU" sz="2800" smtClean="0">
                <a:latin typeface="Roboto"/>
                <a:ea typeface="Roboto"/>
                <a:cs typeface="Roboto"/>
              </a:rPr>
            </a:br>
            <a:r>
              <a:rPr lang="ru-RU" sz="2800" smtClean="0">
                <a:latin typeface="Roboto"/>
                <a:ea typeface="Roboto"/>
                <a:cs typeface="Roboto"/>
              </a:rPr>
              <a:t>то есть имеем </a:t>
            </a:r>
            <a:r>
              <a:rPr lang="ru-RU" sz="2800" b="1" i="1" smtClean="0">
                <a:latin typeface="Roboto"/>
                <a:ea typeface="Roboto"/>
                <a:cs typeface="Roboto"/>
              </a:rPr>
              <a:t>k</a:t>
            </a:r>
            <a:r>
              <a:rPr lang="ru-RU" sz="2800" smtClean="0">
                <a:latin typeface="Roboto"/>
                <a:ea typeface="Roboto"/>
                <a:cs typeface="Roboto"/>
              </a:rPr>
              <a:t> выборок для переменной </a:t>
            </a:r>
            <a:r>
              <a:rPr lang="ru-RU" sz="2800" b="1" i="1" smtClean="0">
                <a:latin typeface="Roboto"/>
                <a:ea typeface="Roboto"/>
                <a:cs typeface="Roboto"/>
              </a:rPr>
              <a:t>Y</a:t>
            </a:r>
            <a:r>
              <a:rPr lang="ru-RU" sz="2800" i="1" smtClean="0">
                <a:latin typeface="Roboto"/>
                <a:ea typeface="Roboto"/>
                <a:cs typeface="Roboto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63" y="639763"/>
            <a:ext cx="10810875" cy="4538662"/>
          </a:xfrm>
        </p:spPr>
        <p:txBody>
          <a:bodyPr>
            <a:normAutofit fontScale="90000"/>
          </a:bodyPr>
          <a:lstStyle/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ru-RU" sz="2800" dirty="0" smtClean="0"/>
              <a:t>Например, с помощью однофакторного дисперсионного анализа</a:t>
            </a:r>
            <a:br>
              <a:rPr lang="ru-RU" sz="2800" dirty="0" smtClean="0"/>
            </a:br>
            <a:r>
              <a:rPr lang="ru-RU" sz="2800" dirty="0" smtClean="0"/>
              <a:t>можно определить, является ли статистически значимым различие</a:t>
            </a:r>
            <a:br>
              <a:rPr lang="ru-RU" sz="2800" dirty="0" smtClean="0"/>
            </a:br>
            <a:r>
              <a:rPr lang="ru-RU" sz="2800" dirty="0" smtClean="0"/>
              <a:t>среднего размера заработной платы (количественный признак - переменная </a:t>
            </a:r>
            <a:r>
              <a:rPr lang="ru-RU" sz="2800" b="1" i="1" dirty="0" smtClean="0"/>
              <a:t>Y</a:t>
            </a:r>
            <a:r>
              <a:rPr lang="ru-RU" sz="2800" dirty="0" smtClean="0"/>
              <a:t>) в трех разных группах людей, отличающихся по признаку профессии, которая в данном случае будет являться </a:t>
            </a:r>
            <a:br>
              <a:rPr lang="ru-RU" sz="2800" dirty="0" smtClean="0"/>
            </a:br>
            <a:r>
              <a:rPr lang="ru-RU" sz="2800" dirty="0" smtClean="0"/>
              <a:t>качественным фактором, наблюдаемым на </a:t>
            </a:r>
            <a:r>
              <a:rPr lang="en-US" sz="2800" b="1" i="1" dirty="0" smtClean="0"/>
              <a:t>k </a:t>
            </a:r>
            <a:r>
              <a:rPr lang="ru-RU" sz="2800" dirty="0" smtClean="0"/>
              <a:t>уровнях (этими </a:t>
            </a:r>
            <a:br>
              <a:rPr lang="ru-RU" sz="2800" dirty="0" smtClean="0"/>
            </a:br>
            <a:r>
              <a:rPr lang="ru-RU" sz="2800" dirty="0" smtClean="0"/>
              <a:t>уровнями могут быть, к примеру, профессии бухгалтера, юриста и</a:t>
            </a:r>
            <a:br>
              <a:rPr lang="ru-RU" sz="2800" dirty="0" smtClean="0"/>
            </a:br>
            <a:r>
              <a:rPr lang="ru-RU" sz="2800" dirty="0" smtClean="0"/>
              <a:t>программиста).</a:t>
            </a:r>
            <a:endParaRPr lang="ru-RU" sz="2800" i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Box 6"/>
          <p:cNvSpPr txBox="1">
            <a:spLocks noChangeArrowheads="1"/>
          </p:cNvSpPr>
          <p:nvPr/>
        </p:nvSpPr>
        <p:spPr bwMode="auto">
          <a:xfrm>
            <a:off x="722313" y="1214438"/>
            <a:ext cx="3200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>
                <a:latin typeface="Times New Roman" pitchFamily="18" charset="0"/>
              </a:rPr>
              <a:t>Тестируем нулевую гипотезу Н0 : µ</a:t>
            </a:r>
            <a:r>
              <a:rPr lang="ru-RU" sz="1000">
                <a:latin typeface="Times New Roman" pitchFamily="18" charset="0"/>
              </a:rPr>
              <a:t>1</a:t>
            </a:r>
            <a:r>
              <a:rPr lang="ru-RU">
                <a:latin typeface="Times New Roman" pitchFamily="18" charset="0"/>
              </a:rPr>
              <a:t> =µ</a:t>
            </a:r>
            <a:r>
              <a:rPr lang="ru-RU" sz="1000">
                <a:latin typeface="Times New Roman" pitchFamily="18" charset="0"/>
              </a:rPr>
              <a:t>2</a:t>
            </a:r>
            <a:r>
              <a:rPr lang="ru-RU">
                <a:latin typeface="Times New Roman" pitchFamily="18" charset="0"/>
              </a:rPr>
              <a:t> =µ</a:t>
            </a:r>
            <a:r>
              <a:rPr lang="ru-RU" sz="1000">
                <a:latin typeface="Times New Roman" pitchFamily="18" charset="0"/>
              </a:rPr>
              <a:t>3</a:t>
            </a:r>
          </a:p>
        </p:txBody>
      </p:sp>
      <p:pic>
        <p:nvPicPr>
          <p:cNvPr id="34819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2313" y="4238625"/>
            <a:ext cx="4362450" cy="161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821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08488" y="1509713"/>
            <a:ext cx="6324600" cy="38385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 Box 7"/>
          <p:cNvSpPr txBox="1">
            <a:spLocks noChangeArrowheads="1"/>
          </p:cNvSpPr>
          <p:nvPr/>
        </p:nvSpPr>
        <p:spPr bwMode="auto">
          <a:xfrm>
            <a:off x="334963" y="560388"/>
            <a:ext cx="1493837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F</a:t>
            </a:r>
            <a:r>
              <a:rPr lang="ru-RU" sz="1400"/>
              <a:t>н</a:t>
            </a:r>
            <a:r>
              <a:rPr lang="ru-RU"/>
              <a:t>  </a:t>
            </a:r>
            <a:r>
              <a:rPr lang="en-US"/>
              <a:t>___ </a:t>
            </a:r>
            <a:r>
              <a:rPr lang="ru-RU"/>
              <a:t> </a:t>
            </a:r>
            <a:r>
              <a:rPr lang="en-US"/>
              <a:t>F</a:t>
            </a:r>
            <a:r>
              <a:rPr lang="en-US" sz="1400"/>
              <a:t>t</a:t>
            </a:r>
            <a:endParaRPr lang="ru-RU" sz="1400"/>
          </a:p>
        </p:txBody>
      </p:sp>
      <p:pic>
        <p:nvPicPr>
          <p:cNvPr id="35843" name="Picture 9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3063" y="1527175"/>
            <a:ext cx="1174750" cy="1852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846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44775" y="561975"/>
            <a:ext cx="6904038" cy="57340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5250" y="436563"/>
            <a:ext cx="6170613" cy="533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/Times New Roman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3533</TotalTime>
  <Words>126</Words>
  <Application>Microsoft Office PowerPoint</Application>
  <PresentationFormat>Произвольный</PresentationFormat>
  <Paragraphs>37</Paragraphs>
  <Slides>24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5" baseType="lpstr">
      <vt:lpstr>Тема Office</vt:lpstr>
      <vt:lpstr>Теория вероятностей и математическая статистика</vt:lpstr>
      <vt:lpstr>Теория вероятности и математическая статистика</vt:lpstr>
      <vt:lpstr>На этом уроке мы изучим:</vt:lpstr>
      <vt:lpstr>Дисперсный анализ используется для исследования  влияния одного или нескольких качественных показателей  на количественный показатель. </vt:lpstr>
      <vt:lpstr>В однофакторном дисперсионном анализе на одну количественную переменную Y влияет один фактор (один качественный показатель), наблюдаемый на k уровнях, то есть имеем k выборок для переменной Y.</vt:lpstr>
      <vt:lpstr>Например, с помощью однофакторного дисперсионного анализа можно определить, является ли статистически значимым различие среднего размера заработной платы (количественный признак - переменная Y) в трех разных группах людей, отличающихся по признаку профессии, которая в данном случае будет являться  качественным фактором, наблюдаемым на k уровнях (этими  уровнями могут быть, к примеру, профессии бухгалтера, юриста и программиста).</vt:lpstr>
      <vt:lpstr>Слайд 7</vt:lpstr>
      <vt:lpstr>Слайд 8</vt:lpstr>
      <vt:lpstr>Слайд 9</vt:lpstr>
      <vt:lpstr>Слайд 10</vt:lpstr>
      <vt:lpstr>Слайд 11</vt:lpstr>
      <vt:lpstr>Слайд 12</vt:lpstr>
      <vt:lpstr>В двухфакторном дисперсионном анализе на одну  количественную переменную Y влияют два фактора (два качественных показателя), наблюдаемый соответственно  на k и m уровнях.</vt:lpstr>
      <vt:lpstr>Слайд 14</vt:lpstr>
      <vt:lpstr>Слайд 15</vt:lpstr>
      <vt:lpstr>Слайд 16</vt:lpstr>
      <vt:lpstr>Слайд 17</vt:lpstr>
      <vt:lpstr>Слайд 18</vt:lpstr>
      <vt:lpstr>Слайд 19</vt:lpstr>
      <vt:lpstr>                        Логистическая регрессия  Статистический метод, с помощью которого можно решать задачу бинарной классификации.</vt:lpstr>
      <vt:lpstr>                         Логистическая регрессия С помощью этого метода можно не только отнести объект к одному из двух классов, но и оценить вероятности того, что объект относится к данному классу для каждого из классов.</vt:lpstr>
      <vt:lpstr>Слайд 22</vt:lpstr>
      <vt:lpstr>                            Логистическая регрессия Используется в банковском бизнесе для определения кредитоспособности заемщика. На основе показателя вероятности события “клиент отдаст долг”, полученного с помощью логистической регрессии, вычисляется скоринговый балл клиента и принимается решение о выдаче кредита.</vt:lpstr>
      <vt:lpstr>Итоги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Пользователь</cp:lastModifiedBy>
  <cp:revision>375</cp:revision>
  <dcterms:created xsi:type="dcterms:W3CDTF">2018-09-20T14:58:52Z</dcterms:created>
  <dcterms:modified xsi:type="dcterms:W3CDTF">2021-08-24T13:26:51Z</dcterms:modified>
</cp:coreProperties>
</file>

<file path=docProps/thumbnail.jpeg>
</file>